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1ae80a8bb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1ae80a8bb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1ae80a8bb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1ae80a8bb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Climate proxies that have previously been defined in the literature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21ae80a8bb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21ae80a8bb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Very surprising that these previously defined indices </a:t>
            </a:r>
            <a:r>
              <a:rPr lang="en"/>
              <a:t>correlate</a:t>
            </a:r>
            <a:r>
              <a:rPr lang="en"/>
              <a:t> with PC2! This </a:t>
            </a:r>
            <a:r>
              <a:rPr lang="en"/>
              <a:t>means</a:t>
            </a:r>
            <a:r>
              <a:rPr lang="en"/>
              <a:t> I’m doing something right. But all variance in data not encompassed by PC2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1ae80a8bb_1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1ae80a8bb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the figures. I don’t see a relationship between these proxies and </a:t>
            </a:r>
            <a:r>
              <a:rPr lang="en"/>
              <a:t>temperature</a:t>
            </a:r>
            <a:r>
              <a:rPr lang="en"/>
              <a:t> data!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1ae80a8bb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1ae80a8bb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Explain the figures. I don’t see a relationship between these proxies and precipitation data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1ae80a8bb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1ae80a8bb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out PC plot let us investigate which metal oxides contribute the most towards variance in geochemistry.</a:t>
            </a:r>
            <a:endParaRPr/>
          </a:p>
          <a:p>
            <a:pPr indent="0" lvl="0" marL="0" rtl="0" algn="l">
              <a:spcBef>
                <a:spcPts val="0"/>
              </a:spcBef>
              <a:spcAft>
                <a:spcPts val="0"/>
              </a:spcAft>
              <a:buNone/>
            </a:pPr>
            <a:r>
              <a:rPr lang="en"/>
              <a:t>For PC 1 ….</a:t>
            </a:r>
            <a:endParaRPr/>
          </a:p>
          <a:p>
            <a:pPr indent="0" lvl="0" marL="0" rtl="0" algn="l">
              <a:spcBef>
                <a:spcPts val="0"/>
              </a:spcBef>
              <a:spcAft>
                <a:spcPts val="0"/>
              </a:spcAft>
              <a:buNone/>
            </a:pPr>
            <a:r>
              <a:rPr lang="en"/>
              <a:t>For PC 2….</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21ae80a8bb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21ae80a8bb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 Fe Al vary linearly with with PC1 and Ca Na Mg vary linearly with PC2.</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SCI =  Weight_Matrix1(1) .* Ti + Weight_Matrix1(2) .* Fe + Weight_Matrix1(3) .* Al + Weight_Matrix2(1) .* Ca + Weight_Matrix2(2) .* Na + Weight_Matrix2(3) .* Mg;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1ae80a8bb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1ae80a8bb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Possible indicator of </a:t>
            </a:r>
            <a:r>
              <a:rPr lang="en"/>
              <a:t>weathering</a:t>
            </a:r>
            <a:r>
              <a:rPr lang="en"/>
              <a:t>? As Ultisols and oxisols are highly weathered soils.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 in ocean sedimentary cores as an indicator of terrestrial </a:t>
            </a:r>
            <a:r>
              <a:rPr lang="en"/>
              <a:t>weathering?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1ae80a8bb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1ae80a8bb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GST -&gt; Growing season temperature.</a:t>
            </a:r>
            <a:endParaRPr/>
          </a:p>
          <a:p>
            <a:pPr indent="0" lvl="0" marL="0" rtl="0" algn="l">
              <a:spcBef>
                <a:spcPts val="0"/>
              </a:spcBef>
              <a:spcAft>
                <a:spcPts val="0"/>
              </a:spcAft>
              <a:buNone/>
            </a:pPr>
            <a:r>
              <a:rPr lang="en"/>
              <a:t>GSP -&gt; </a:t>
            </a:r>
            <a:r>
              <a:rPr lang="en">
                <a:solidFill>
                  <a:schemeClr val="dk1"/>
                </a:solidFill>
              </a:rPr>
              <a:t>Growing season precipitation.</a:t>
            </a:r>
            <a:endParaRPr/>
          </a:p>
          <a:p>
            <a:pPr indent="0" lvl="0" marL="0" rtl="0" algn="l">
              <a:spcBef>
                <a:spcPts val="0"/>
              </a:spcBef>
              <a:spcAft>
                <a:spcPts val="0"/>
              </a:spcAft>
              <a:buNone/>
            </a:pPr>
            <a:r>
              <a:rPr lang="en"/>
              <a:t>MAT-&gt; Mean Annual Temperature</a:t>
            </a:r>
            <a:endParaRPr/>
          </a:p>
          <a:p>
            <a:pPr indent="0" lvl="0" marL="0" rtl="0" algn="l">
              <a:spcBef>
                <a:spcPts val="0"/>
              </a:spcBef>
              <a:spcAft>
                <a:spcPts val="0"/>
              </a:spcAft>
              <a:buNone/>
            </a:pPr>
            <a:r>
              <a:rPr lang="en"/>
              <a:t>MAP-&gt; Mean Annual Precipitation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1ae80a8bb_1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1ae80a8bb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21ae80a8b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21ae80a8b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soil horizons briefly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1ae80a8bb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1ae80a8bb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1ae80a8bb_1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1ae80a8bb_1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1ae80a8bb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21ae80a8bb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1ae80a8bb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21ae80a8bb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1ae80a8b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21ae80a8b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25b9b58a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25b9b58a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21ae80a8bb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21ae80a8bb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Crucial in reconstructing paleoenvironments. Mosaic of environments and niches. </a:t>
            </a:r>
            <a:endParaRPr/>
          </a:p>
          <a:p>
            <a:pPr indent="0" lvl="0" marL="0" rtl="0" algn="l">
              <a:spcBef>
                <a:spcPts val="0"/>
              </a:spcBef>
              <a:spcAft>
                <a:spcPts val="0"/>
              </a:spcAft>
              <a:buNone/>
            </a:pPr>
            <a:r>
              <a:rPr lang="en"/>
              <a:t>Crucial to understanding weathering on land- site of chemical weathering. Silicate </a:t>
            </a:r>
            <a:r>
              <a:rPr lang="en"/>
              <a:t>weathering (one of the)</a:t>
            </a:r>
            <a:r>
              <a:rPr lang="en"/>
              <a:t> is the primary controls on atmospheric CO2 on geologic timescales.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21ae80a8bb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21ae80a8bb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Soil are a function of …. Thus, based on these different physical and biotic controls there are several different types of soil. Entisols lack well defined soil horizons. Histosols develop in organic rich, wet conditions. Gelisol develop in permafrost cold conditions, while oxisols develop in wet tropical conditions. Like evolutionary organisms, different soils evolved at different points of time in geologic history. Mollisols evolved during the cenozoic during the paleogene-neogene spread grasslands, while alfisols evolved in the Devonian during the spread of the world's first forests.</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Ultisols and oxisols are highly </a:t>
            </a:r>
            <a:r>
              <a:rPr lang="en" sz="1000">
                <a:solidFill>
                  <a:schemeClr val="dk1"/>
                </a:solidFill>
              </a:rPr>
              <a:t>weathered</a:t>
            </a:r>
            <a:r>
              <a:rPr lang="en" sz="1000">
                <a:solidFill>
                  <a:schemeClr val="dk1"/>
                </a:solidFill>
              </a:rPr>
              <a:t> soils.</a:t>
            </a:r>
            <a:endParaRPr sz="10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sz="1000">
                <a:solidFill>
                  <a:schemeClr val="dk1"/>
                </a:solidFill>
              </a:rPr>
              <a:t>Explore: Describing and classifying soil. Soil Classification, Soil Survey, and Interpretations of Soil. (2021, April 13). Retrieved October 29, 2021, from https://serc.carleton.edu/kskl_educator/soil_classification/chap_5_explore.html. </a:t>
            </a: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1ae80a8b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1ae80a8b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800">
                <a:solidFill>
                  <a:schemeClr val="dk1"/>
                </a:solidFill>
              </a:rPr>
              <a:t>Different soils and soil horizons take different durations to form. </a:t>
            </a:r>
            <a:endParaRPr sz="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rPr>
              <a:t>The graph on the left shows the expression of a soil horizon plotted against time on the x axis. </a:t>
            </a:r>
            <a:endParaRPr sz="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rPr>
              <a:t>The graph on the right shows soil development plotted against time of soil formation.</a:t>
            </a:r>
            <a:endParaRPr sz="8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sz="800">
                <a:solidFill>
                  <a:schemeClr val="dk1"/>
                </a:solidFill>
              </a:rPr>
              <a:t>The point is soils represent vastly varied time scales.</a:t>
            </a:r>
            <a:endParaRPr sz="8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21ae80a8bb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21ae80a8bb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21ae80a8bb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21ae80a8bb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driving variance in soil geochemistry.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1ae80a8bb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1ae80a8bb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1ae80a8bb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21ae80a8bb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12.png"/><Relationship Id="rId8"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818450"/>
            <a:ext cx="8520600" cy="3115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What drives geochemical variability in soils? Applicability to the fossil record.</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297850" y="237075"/>
            <a:ext cx="2891100" cy="159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PC axis</a:t>
            </a:r>
            <a:endParaRPr/>
          </a:p>
        </p:txBody>
      </p:sp>
      <p:pic>
        <p:nvPicPr>
          <p:cNvPr id="132" name="Google Shape;132;p22"/>
          <p:cNvPicPr preferRelativeResize="0"/>
          <p:nvPr/>
        </p:nvPicPr>
        <p:blipFill>
          <a:blip r:embed="rId3">
            <a:alphaModFix/>
          </a:blip>
          <a:stretch>
            <a:fillRect/>
          </a:stretch>
        </p:blipFill>
        <p:spPr>
          <a:xfrm>
            <a:off x="2279100" y="62825"/>
            <a:ext cx="6317050" cy="4737775"/>
          </a:xfrm>
          <a:prstGeom prst="rect">
            <a:avLst/>
          </a:prstGeom>
          <a:noFill/>
          <a:ln>
            <a:noFill/>
          </a:ln>
        </p:spPr>
      </p:pic>
      <p:sp>
        <p:nvSpPr>
          <p:cNvPr id="133" name="Google Shape;133;p22"/>
          <p:cNvSpPr txBox="1"/>
          <p:nvPr/>
        </p:nvSpPr>
        <p:spPr>
          <a:xfrm>
            <a:off x="297850" y="2169200"/>
            <a:ext cx="2329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Percentage of Variance</a:t>
            </a:r>
            <a:br>
              <a:rPr lang="en"/>
            </a:br>
            <a:r>
              <a:rPr lang="en"/>
              <a:t>PC1: </a:t>
            </a:r>
            <a:r>
              <a:rPr lang="en"/>
              <a:t>30.4124%</a:t>
            </a:r>
            <a:endParaRPr/>
          </a:p>
          <a:p>
            <a:pPr indent="0" lvl="0" marL="0" rtl="0" algn="l">
              <a:spcBef>
                <a:spcPts val="0"/>
              </a:spcBef>
              <a:spcAft>
                <a:spcPts val="0"/>
              </a:spcAft>
              <a:buNone/>
            </a:pPr>
            <a:r>
              <a:rPr lang="en"/>
              <a:t>PC2: 17.7805%</a:t>
            </a:r>
            <a:endParaRPr/>
          </a:p>
          <a:p>
            <a:pPr indent="0" lvl="0" marL="0" rtl="0" algn="l">
              <a:spcBef>
                <a:spcPts val="0"/>
              </a:spcBef>
              <a:spcAft>
                <a:spcPts val="0"/>
              </a:spcAft>
              <a:buNone/>
            </a:pPr>
            <a:r>
              <a:rPr lang="en"/>
              <a:t>PC3: 14.1218%</a:t>
            </a:r>
            <a:endParaRPr/>
          </a:p>
          <a:p>
            <a:pPr indent="0" lvl="0" marL="0" rtl="0" algn="l">
              <a:spcBef>
                <a:spcPts val="0"/>
              </a:spcBef>
              <a:spcAft>
                <a:spcPts val="0"/>
              </a:spcAft>
              <a:buNone/>
            </a:pPr>
            <a:r>
              <a:rPr lang="en"/>
              <a:t>PC4: 7.6559%</a:t>
            </a:r>
            <a:endParaRPr/>
          </a:p>
          <a:p>
            <a:pPr indent="0" lvl="0" marL="0" rtl="0" algn="l">
              <a:spcBef>
                <a:spcPts val="0"/>
              </a:spcBef>
              <a:spcAft>
                <a:spcPts val="0"/>
              </a:spcAft>
              <a:buNone/>
            </a:pPr>
            <a:r>
              <a:t/>
            </a:r>
            <a:endParaRPr/>
          </a:p>
        </p:txBody>
      </p:sp>
      <p:sp>
        <p:nvSpPr>
          <p:cNvPr id="134" name="Google Shape;134;p22"/>
          <p:cNvSpPr txBox="1"/>
          <p:nvPr/>
        </p:nvSpPr>
        <p:spPr>
          <a:xfrm>
            <a:off x="4367275" y="4672625"/>
            <a:ext cx="41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Fig. Soil age control on </a:t>
            </a:r>
            <a:r>
              <a:rPr lang="en"/>
              <a:t>variability</a:t>
            </a:r>
            <a:r>
              <a:rPr lang="en"/>
              <a:t>?</a:t>
            </a:r>
            <a:endParaRPr/>
          </a:p>
        </p:txBody>
      </p:sp>
      <p:sp>
        <p:nvSpPr>
          <p:cNvPr id="135" name="Google Shape;135;p22"/>
          <p:cNvSpPr txBox="1"/>
          <p:nvPr/>
        </p:nvSpPr>
        <p:spPr>
          <a:xfrm>
            <a:off x="8069275" y="4061350"/>
            <a:ext cx="12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a:t>
            </a:r>
            <a:r>
              <a:rPr lang="en"/>
              <a:t>nceptisols</a:t>
            </a:r>
            <a:endParaRPr/>
          </a:p>
        </p:txBody>
      </p:sp>
      <p:sp>
        <p:nvSpPr>
          <p:cNvPr id="136" name="Google Shape;136;p22"/>
          <p:cNvSpPr txBox="1"/>
          <p:nvPr/>
        </p:nvSpPr>
        <p:spPr>
          <a:xfrm>
            <a:off x="8103900" y="3737350"/>
            <a:ext cx="12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Andisols</a:t>
            </a:r>
            <a:endParaRPr/>
          </a:p>
        </p:txBody>
      </p:sp>
      <p:sp>
        <p:nvSpPr>
          <p:cNvPr id="137" name="Google Shape;137;p22"/>
          <p:cNvSpPr txBox="1"/>
          <p:nvPr/>
        </p:nvSpPr>
        <p:spPr>
          <a:xfrm>
            <a:off x="8103900" y="3337150"/>
            <a:ext cx="12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Entisol</a:t>
            </a:r>
            <a:endParaRPr/>
          </a:p>
        </p:txBody>
      </p:sp>
      <p:sp>
        <p:nvSpPr>
          <p:cNvPr id="138" name="Google Shape;138;p22"/>
          <p:cNvSpPr txBox="1"/>
          <p:nvPr/>
        </p:nvSpPr>
        <p:spPr>
          <a:xfrm>
            <a:off x="8027700" y="2936950"/>
            <a:ext cx="12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Spodosols</a:t>
            </a:r>
            <a:endParaRPr/>
          </a:p>
        </p:txBody>
      </p:sp>
      <p:sp>
        <p:nvSpPr>
          <p:cNvPr id="139" name="Google Shape;139;p22"/>
          <p:cNvSpPr txBox="1"/>
          <p:nvPr/>
        </p:nvSpPr>
        <p:spPr>
          <a:xfrm>
            <a:off x="8103900" y="2536750"/>
            <a:ext cx="12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Vertisol</a:t>
            </a:r>
            <a:endParaRPr/>
          </a:p>
        </p:txBody>
      </p:sp>
      <p:sp>
        <p:nvSpPr>
          <p:cNvPr id="140" name="Google Shape;140;p22"/>
          <p:cNvSpPr txBox="1"/>
          <p:nvPr/>
        </p:nvSpPr>
        <p:spPr>
          <a:xfrm>
            <a:off x="8103900" y="2155413"/>
            <a:ext cx="12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Mollisol</a:t>
            </a:r>
            <a:endParaRPr/>
          </a:p>
        </p:txBody>
      </p:sp>
      <p:sp>
        <p:nvSpPr>
          <p:cNvPr id="141" name="Google Shape;141;p22"/>
          <p:cNvSpPr txBox="1"/>
          <p:nvPr/>
        </p:nvSpPr>
        <p:spPr>
          <a:xfrm>
            <a:off x="8103900" y="1754163"/>
            <a:ext cx="12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Aridisol</a:t>
            </a:r>
            <a:endParaRPr/>
          </a:p>
        </p:txBody>
      </p:sp>
      <p:sp>
        <p:nvSpPr>
          <p:cNvPr id="142" name="Google Shape;142;p22"/>
          <p:cNvSpPr txBox="1"/>
          <p:nvPr/>
        </p:nvSpPr>
        <p:spPr>
          <a:xfrm>
            <a:off x="8180100" y="1373888"/>
            <a:ext cx="12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Alfisol</a:t>
            </a:r>
            <a:endParaRPr/>
          </a:p>
        </p:txBody>
      </p:sp>
      <p:sp>
        <p:nvSpPr>
          <p:cNvPr id="143" name="Google Shape;143;p22"/>
          <p:cNvSpPr txBox="1"/>
          <p:nvPr/>
        </p:nvSpPr>
        <p:spPr>
          <a:xfrm>
            <a:off x="8103900" y="978613"/>
            <a:ext cx="12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Histosols</a:t>
            </a:r>
            <a:endParaRPr/>
          </a:p>
        </p:txBody>
      </p:sp>
      <p:sp>
        <p:nvSpPr>
          <p:cNvPr id="144" name="Google Shape;144;p22"/>
          <p:cNvSpPr txBox="1"/>
          <p:nvPr/>
        </p:nvSpPr>
        <p:spPr>
          <a:xfrm>
            <a:off x="8103900" y="654613"/>
            <a:ext cx="12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Ultisol</a:t>
            </a:r>
            <a:endParaRPr/>
          </a:p>
        </p:txBody>
      </p:sp>
      <p:sp>
        <p:nvSpPr>
          <p:cNvPr id="145" name="Google Shape;145;p22"/>
          <p:cNvSpPr txBox="1"/>
          <p:nvPr/>
        </p:nvSpPr>
        <p:spPr>
          <a:xfrm>
            <a:off x="8103900" y="279263"/>
            <a:ext cx="12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Oxisols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Climate proxies - PWI and CIA-K</a:t>
            </a:r>
            <a:endParaRPr/>
          </a:p>
        </p:txBody>
      </p:sp>
      <p:pic>
        <p:nvPicPr>
          <p:cNvPr id="151" name="Google Shape;151;p23"/>
          <p:cNvPicPr preferRelativeResize="0"/>
          <p:nvPr/>
        </p:nvPicPr>
        <p:blipFill>
          <a:blip r:embed="rId3">
            <a:alphaModFix/>
          </a:blip>
          <a:stretch>
            <a:fillRect/>
          </a:stretch>
        </p:blipFill>
        <p:spPr>
          <a:xfrm>
            <a:off x="609925" y="1633200"/>
            <a:ext cx="7334250" cy="1104900"/>
          </a:xfrm>
          <a:prstGeom prst="rect">
            <a:avLst/>
          </a:prstGeom>
          <a:noFill/>
          <a:ln>
            <a:noFill/>
          </a:ln>
        </p:spPr>
      </p:pic>
      <p:pic>
        <p:nvPicPr>
          <p:cNvPr id="152" name="Google Shape;152;p23"/>
          <p:cNvPicPr preferRelativeResize="0"/>
          <p:nvPr/>
        </p:nvPicPr>
        <p:blipFill>
          <a:blip r:embed="rId4">
            <a:alphaModFix/>
          </a:blip>
          <a:stretch>
            <a:fillRect/>
          </a:stretch>
        </p:blipFill>
        <p:spPr>
          <a:xfrm>
            <a:off x="693075" y="3124775"/>
            <a:ext cx="3676650" cy="800100"/>
          </a:xfrm>
          <a:prstGeom prst="rect">
            <a:avLst/>
          </a:prstGeom>
          <a:noFill/>
          <a:ln>
            <a:noFill/>
          </a:ln>
        </p:spPr>
      </p:pic>
      <p:pic>
        <p:nvPicPr>
          <p:cNvPr id="153" name="Google Shape;153;p23"/>
          <p:cNvPicPr preferRelativeResize="0"/>
          <p:nvPr/>
        </p:nvPicPr>
        <p:blipFill>
          <a:blip r:embed="rId5">
            <a:alphaModFix/>
          </a:blip>
          <a:stretch>
            <a:fillRect/>
          </a:stretch>
        </p:blipFill>
        <p:spPr>
          <a:xfrm>
            <a:off x="4572000" y="2425575"/>
            <a:ext cx="4267200" cy="590550"/>
          </a:xfrm>
          <a:prstGeom prst="rect">
            <a:avLst/>
          </a:prstGeom>
          <a:noFill/>
          <a:ln>
            <a:noFill/>
          </a:ln>
        </p:spPr>
      </p:pic>
      <p:pic>
        <p:nvPicPr>
          <p:cNvPr id="154" name="Google Shape;154;p23"/>
          <p:cNvPicPr preferRelativeResize="0"/>
          <p:nvPr/>
        </p:nvPicPr>
        <p:blipFill>
          <a:blip r:embed="rId6">
            <a:alphaModFix/>
          </a:blip>
          <a:stretch>
            <a:fillRect/>
          </a:stretch>
        </p:blipFill>
        <p:spPr>
          <a:xfrm>
            <a:off x="5226375" y="4423975"/>
            <a:ext cx="3124200" cy="590550"/>
          </a:xfrm>
          <a:prstGeom prst="rect">
            <a:avLst/>
          </a:prstGeom>
          <a:noFill/>
          <a:ln>
            <a:noFill/>
          </a:ln>
        </p:spPr>
      </p:pic>
      <p:pic>
        <p:nvPicPr>
          <p:cNvPr id="155" name="Google Shape;155;p23"/>
          <p:cNvPicPr preferRelativeResize="0"/>
          <p:nvPr/>
        </p:nvPicPr>
        <p:blipFill>
          <a:blip r:embed="rId7">
            <a:alphaModFix/>
          </a:blip>
          <a:stretch>
            <a:fillRect/>
          </a:stretch>
        </p:blipFill>
        <p:spPr>
          <a:xfrm>
            <a:off x="1111400" y="3977625"/>
            <a:ext cx="4114975" cy="485050"/>
          </a:xfrm>
          <a:prstGeom prst="rect">
            <a:avLst/>
          </a:prstGeom>
          <a:noFill/>
          <a:ln>
            <a:noFill/>
          </a:ln>
        </p:spPr>
      </p:pic>
      <p:pic>
        <p:nvPicPr>
          <p:cNvPr id="156" name="Google Shape;156;p23"/>
          <p:cNvPicPr preferRelativeResize="0"/>
          <p:nvPr/>
        </p:nvPicPr>
        <p:blipFill>
          <a:blip r:embed="rId8">
            <a:alphaModFix/>
          </a:blip>
          <a:stretch>
            <a:fillRect/>
          </a:stretch>
        </p:blipFill>
        <p:spPr>
          <a:xfrm>
            <a:off x="609913" y="2043325"/>
            <a:ext cx="4724400" cy="1028700"/>
          </a:xfrm>
          <a:prstGeom prst="rect">
            <a:avLst/>
          </a:prstGeom>
          <a:noFill/>
          <a:ln>
            <a:noFill/>
          </a:ln>
        </p:spPr>
      </p:pic>
      <p:sp>
        <p:nvSpPr>
          <p:cNvPr id="157" name="Google Shape;157;p23"/>
          <p:cNvSpPr/>
          <p:nvPr/>
        </p:nvSpPr>
        <p:spPr>
          <a:xfrm>
            <a:off x="401575" y="1462500"/>
            <a:ext cx="8028000" cy="144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a:off x="401575" y="3124775"/>
            <a:ext cx="8028000" cy="17697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Climate proxies - PWI and CIA-K</a:t>
            </a:r>
            <a:endParaRPr/>
          </a:p>
          <a:p>
            <a:pPr indent="0" lvl="0" marL="0" rtl="0" algn="l">
              <a:spcBef>
                <a:spcPts val="0"/>
              </a:spcBef>
              <a:spcAft>
                <a:spcPts val="0"/>
              </a:spcAft>
              <a:buNone/>
            </a:pPr>
            <a:r>
              <a:t/>
            </a:r>
            <a:endParaRPr/>
          </a:p>
        </p:txBody>
      </p:sp>
      <p:pic>
        <p:nvPicPr>
          <p:cNvPr id="164" name="Google Shape;164;p24"/>
          <p:cNvPicPr preferRelativeResize="0"/>
          <p:nvPr/>
        </p:nvPicPr>
        <p:blipFill rotWithShape="1">
          <a:blip r:embed="rId3">
            <a:alphaModFix/>
          </a:blip>
          <a:srcRect b="0" l="0" r="0" t="34335"/>
          <a:stretch/>
        </p:blipFill>
        <p:spPr>
          <a:xfrm>
            <a:off x="311700" y="948400"/>
            <a:ext cx="5574226" cy="4320375"/>
          </a:xfrm>
          <a:prstGeom prst="rect">
            <a:avLst/>
          </a:prstGeom>
          <a:noFill/>
          <a:ln>
            <a:noFill/>
          </a:ln>
        </p:spPr>
      </p:pic>
      <p:sp>
        <p:nvSpPr>
          <p:cNvPr id="165" name="Google Shape;165;p24"/>
          <p:cNvSpPr txBox="1"/>
          <p:nvPr/>
        </p:nvSpPr>
        <p:spPr>
          <a:xfrm>
            <a:off x="6100250" y="1594850"/>
            <a:ext cx="203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PWI and CIA-K vary </a:t>
            </a:r>
            <a:r>
              <a:rPr lang="en"/>
              <a:t>linearly</a:t>
            </a:r>
            <a:r>
              <a:rPr lang="en"/>
              <a:t> with PC2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Temperature</a:t>
            </a:r>
            <a:r>
              <a:rPr lang="en"/>
              <a:t> v/s</a:t>
            </a:r>
            <a:r>
              <a:rPr lang="en"/>
              <a:t> </a:t>
            </a:r>
            <a:r>
              <a:rPr b="1" lang="en"/>
              <a:t>PWI</a:t>
            </a:r>
            <a:r>
              <a:rPr lang="en"/>
              <a:t> and CIA-K</a:t>
            </a:r>
            <a:endParaRPr/>
          </a:p>
          <a:p>
            <a:pPr indent="0" lvl="0" marL="0" rtl="0" algn="l">
              <a:spcBef>
                <a:spcPts val="0"/>
              </a:spcBef>
              <a:spcAft>
                <a:spcPts val="0"/>
              </a:spcAft>
              <a:buNone/>
            </a:pPr>
            <a:r>
              <a:t/>
            </a:r>
            <a:endParaRPr/>
          </a:p>
        </p:txBody>
      </p:sp>
      <p:pic>
        <p:nvPicPr>
          <p:cNvPr id="171" name="Google Shape;171;p25"/>
          <p:cNvPicPr preferRelativeResize="0"/>
          <p:nvPr/>
        </p:nvPicPr>
        <p:blipFill rotWithShape="1">
          <a:blip r:embed="rId3">
            <a:alphaModFix/>
          </a:blip>
          <a:srcRect b="0" l="0" r="0" t="33975"/>
          <a:stretch/>
        </p:blipFill>
        <p:spPr>
          <a:xfrm>
            <a:off x="-239773" y="841825"/>
            <a:ext cx="5174146" cy="4602823"/>
          </a:xfrm>
          <a:prstGeom prst="rect">
            <a:avLst/>
          </a:prstGeom>
          <a:noFill/>
          <a:ln>
            <a:noFill/>
          </a:ln>
        </p:spPr>
      </p:pic>
      <p:pic>
        <p:nvPicPr>
          <p:cNvPr id="172" name="Google Shape;172;p25"/>
          <p:cNvPicPr preferRelativeResize="0"/>
          <p:nvPr/>
        </p:nvPicPr>
        <p:blipFill rotWithShape="1">
          <a:blip r:embed="rId4">
            <a:alphaModFix/>
          </a:blip>
          <a:srcRect b="0" l="0" r="0" t="34700"/>
          <a:stretch/>
        </p:blipFill>
        <p:spPr>
          <a:xfrm>
            <a:off x="4120950" y="804500"/>
            <a:ext cx="5439474" cy="471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Precipitation</a:t>
            </a:r>
            <a:r>
              <a:rPr lang="en"/>
              <a:t> v/s PWI and </a:t>
            </a:r>
            <a:r>
              <a:rPr b="1" lang="en"/>
              <a:t>CIA-K</a:t>
            </a:r>
            <a:endParaRPr b="1"/>
          </a:p>
          <a:p>
            <a:pPr indent="0" lvl="0" marL="0" rtl="0" algn="l">
              <a:spcBef>
                <a:spcPts val="0"/>
              </a:spcBef>
              <a:spcAft>
                <a:spcPts val="0"/>
              </a:spcAft>
              <a:buNone/>
            </a:pPr>
            <a:r>
              <a:t/>
            </a:r>
            <a:endParaRPr/>
          </a:p>
        </p:txBody>
      </p:sp>
      <p:pic>
        <p:nvPicPr>
          <p:cNvPr id="178" name="Google Shape;178;p26"/>
          <p:cNvPicPr preferRelativeResize="0"/>
          <p:nvPr/>
        </p:nvPicPr>
        <p:blipFill rotWithShape="1">
          <a:blip r:embed="rId3">
            <a:alphaModFix/>
          </a:blip>
          <a:srcRect b="0" l="0" r="0" t="33975"/>
          <a:stretch/>
        </p:blipFill>
        <p:spPr>
          <a:xfrm>
            <a:off x="304800" y="841825"/>
            <a:ext cx="4119398" cy="4602826"/>
          </a:xfrm>
          <a:prstGeom prst="rect">
            <a:avLst/>
          </a:prstGeom>
          <a:noFill/>
          <a:ln>
            <a:noFill/>
          </a:ln>
        </p:spPr>
      </p:pic>
      <p:pic>
        <p:nvPicPr>
          <p:cNvPr id="179" name="Google Shape;179;p26"/>
          <p:cNvPicPr preferRelativeResize="0"/>
          <p:nvPr/>
        </p:nvPicPr>
        <p:blipFill rotWithShape="1">
          <a:blip r:embed="rId4">
            <a:alphaModFix/>
          </a:blip>
          <a:srcRect b="0" l="0" r="0" t="33612"/>
          <a:stretch/>
        </p:blipFill>
        <p:spPr>
          <a:xfrm>
            <a:off x="4062769" y="841825"/>
            <a:ext cx="5214582" cy="46028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242400" y="-81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Which metal oxides contribute the most towards variance?</a:t>
            </a:r>
            <a:endParaRPr/>
          </a:p>
        </p:txBody>
      </p:sp>
      <p:pic>
        <p:nvPicPr>
          <p:cNvPr id="185" name="Google Shape;185;p27"/>
          <p:cNvPicPr preferRelativeResize="0"/>
          <p:nvPr/>
        </p:nvPicPr>
        <p:blipFill>
          <a:blip r:embed="rId3">
            <a:alphaModFix/>
          </a:blip>
          <a:stretch>
            <a:fillRect/>
          </a:stretch>
        </p:blipFill>
        <p:spPr>
          <a:xfrm>
            <a:off x="5898188" y="386150"/>
            <a:ext cx="3209676" cy="2407251"/>
          </a:xfrm>
          <a:prstGeom prst="rect">
            <a:avLst/>
          </a:prstGeom>
          <a:noFill/>
          <a:ln>
            <a:noFill/>
          </a:ln>
        </p:spPr>
      </p:pic>
      <p:pic>
        <p:nvPicPr>
          <p:cNvPr id="186" name="Google Shape;186;p27"/>
          <p:cNvPicPr preferRelativeResize="0"/>
          <p:nvPr/>
        </p:nvPicPr>
        <p:blipFill>
          <a:blip r:embed="rId4">
            <a:alphaModFix/>
          </a:blip>
          <a:stretch>
            <a:fillRect/>
          </a:stretch>
        </p:blipFill>
        <p:spPr>
          <a:xfrm>
            <a:off x="0" y="393944"/>
            <a:ext cx="3209676" cy="2407257"/>
          </a:xfrm>
          <a:prstGeom prst="rect">
            <a:avLst/>
          </a:prstGeom>
          <a:noFill/>
          <a:ln>
            <a:noFill/>
          </a:ln>
        </p:spPr>
      </p:pic>
      <p:pic>
        <p:nvPicPr>
          <p:cNvPr id="187" name="Google Shape;187;p27"/>
          <p:cNvPicPr preferRelativeResize="0"/>
          <p:nvPr/>
        </p:nvPicPr>
        <p:blipFill>
          <a:blip r:embed="rId5">
            <a:alphaModFix/>
          </a:blip>
          <a:stretch>
            <a:fillRect/>
          </a:stretch>
        </p:blipFill>
        <p:spPr>
          <a:xfrm>
            <a:off x="2967163" y="386150"/>
            <a:ext cx="3209674" cy="2407243"/>
          </a:xfrm>
          <a:prstGeom prst="rect">
            <a:avLst/>
          </a:prstGeom>
          <a:noFill/>
          <a:ln>
            <a:noFill/>
          </a:ln>
        </p:spPr>
      </p:pic>
      <p:pic>
        <p:nvPicPr>
          <p:cNvPr id="188" name="Google Shape;188;p27"/>
          <p:cNvPicPr preferRelativeResize="0"/>
          <p:nvPr/>
        </p:nvPicPr>
        <p:blipFill>
          <a:blip r:embed="rId6">
            <a:alphaModFix/>
          </a:blip>
          <a:stretch>
            <a:fillRect/>
          </a:stretch>
        </p:blipFill>
        <p:spPr>
          <a:xfrm>
            <a:off x="0" y="2793400"/>
            <a:ext cx="3133474" cy="2350100"/>
          </a:xfrm>
          <a:prstGeom prst="rect">
            <a:avLst/>
          </a:prstGeom>
          <a:noFill/>
          <a:ln>
            <a:noFill/>
          </a:ln>
        </p:spPr>
      </p:pic>
      <p:pic>
        <p:nvPicPr>
          <p:cNvPr id="189" name="Google Shape;189;p27"/>
          <p:cNvPicPr preferRelativeResize="0"/>
          <p:nvPr/>
        </p:nvPicPr>
        <p:blipFill>
          <a:blip r:embed="rId7">
            <a:alphaModFix/>
          </a:blip>
          <a:stretch>
            <a:fillRect/>
          </a:stretch>
        </p:blipFill>
        <p:spPr>
          <a:xfrm>
            <a:off x="2967225" y="2777275"/>
            <a:ext cx="3209676" cy="2407282"/>
          </a:xfrm>
          <a:prstGeom prst="rect">
            <a:avLst/>
          </a:prstGeom>
          <a:noFill/>
          <a:ln>
            <a:noFill/>
          </a:ln>
        </p:spPr>
      </p:pic>
      <p:pic>
        <p:nvPicPr>
          <p:cNvPr id="190" name="Google Shape;190;p27"/>
          <p:cNvPicPr preferRelativeResize="0"/>
          <p:nvPr/>
        </p:nvPicPr>
        <p:blipFill>
          <a:blip r:embed="rId8">
            <a:alphaModFix/>
          </a:blip>
          <a:stretch>
            <a:fillRect/>
          </a:stretch>
        </p:blipFill>
        <p:spPr>
          <a:xfrm>
            <a:off x="5934325" y="2717200"/>
            <a:ext cx="3289810" cy="2467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Smart Chemical Index (SCI)</a:t>
            </a:r>
            <a:endParaRPr/>
          </a:p>
        </p:txBody>
      </p:sp>
      <p:sp>
        <p:nvSpPr>
          <p:cNvPr id="196" name="Google Shape;196;p28"/>
          <p:cNvSpPr txBox="1"/>
          <p:nvPr>
            <p:ph idx="1" type="body"/>
          </p:nvPr>
        </p:nvSpPr>
        <p:spPr>
          <a:xfrm>
            <a:off x="311700" y="1152475"/>
            <a:ext cx="905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Choose the metal oxides that vary </a:t>
            </a:r>
            <a:r>
              <a:rPr lang="en"/>
              <a:t>closely</a:t>
            </a:r>
            <a:r>
              <a:rPr lang="en"/>
              <a:t> with PC1 and PC2.</a:t>
            </a:r>
            <a:endParaRPr/>
          </a:p>
          <a:p>
            <a:pPr indent="0" lvl="0" marL="457200" rtl="0" algn="l">
              <a:spcBef>
                <a:spcPts val="1200"/>
              </a:spcBef>
              <a:spcAft>
                <a:spcPts val="0"/>
              </a:spcAft>
              <a:buNone/>
            </a:pPr>
            <a:r>
              <a:rPr lang="en"/>
              <a:t>Element_Matrix1</a:t>
            </a:r>
            <a:r>
              <a:rPr lang="en"/>
              <a:t> = [Ti Fe Al]; %Elements varying most with PC1</a:t>
            </a:r>
            <a:endParaRPr/>
          </a:p>
          <a:p>
            <a:pPr indent="0" lvl="0" marL="457200" rtl="0" algn="l">
              <a:spcBef>
                <a:spcPts val="1200"/>
              </a:spcBef>
              <a:spcAft>
                <a:spcPts val="0"/>
              </a:spcAft>
              <a:buNone/>
            </a:pPr>
            <a:r>
              <a:rPr lang="en"/>
              <a:t>Element_Matrix2 = [Ca Na Mg];</a:t>
            </a:r>
            <a:r>
              <a:rPr lang="en"/>
              <a:t>%Elements varying most with PC2</a:t>
            </a:r>
            <a:endParaRPr/>
          </a:p>
          <a:p>
            <a:pPr indent="0" lvl="0" marL="457200" rtl="0" algn="l">
              <a:spcBef>
                <a:spcPts val="1200"/>
              </a:spcBef>
              <a:spcAft>
                <a:spcPts val="0"/>
              </a:spcAft>
              <a:buNone/>
            </a:pPr>
            <a:r>
              <a:rPr lang="en"/>
              <a:t>Weight_Matrix1 = PC1 \ </a:t>
            </a:r>
            <a:r>
              <a:rPr lang="en"/>
              <a:t>Element_Matrix1</a:t>
            </a:r>
            <a:r>
              <a:rPr lang="en"/>
              <a:t>; </a:t>
            </a:r>
            <a:endParaRPr/>
          </a:p>
          <a:p>
            <a:pPr indent="0" lvl="0" marL="457200" rtl="0" algn="l">
              <a:spcBef>
                <a:spcPts val="1200"/>
              </a:spcBef>
              <a:spcAft>
                <a:spcPts val="0"/>
              </a:spcAft>
              <a:buNone/>
            </a:pPr>
            <a:r>
              <a:rPr lang="en"/>
              <a:t>Weight_Matrix2</a:t>
            </a:r>
            <a:r>
              <a:rPr lang="en"/>
              <a:t> = PC2 \ </a:t>
            </a:r>
            <a:r>
              <a:rPr lang="en"/>
              <a:t>Element_Matrix2</a:t>
            </a:r>
            <a:r>
              <a:rPr lang="en"/>
              <a:t>;</a:t>
            </a:r>
            <a:endParaRPr/>
          </a:p>
          <a:p>
            <a:pPr indent="0" lvl="0" marL="0" rtl="0" algn="l">
              <a:spcBef>
                <a:spcPts val="1200"/>
              </a:spcBef>
              <a:spcAft>
                <a:spcPts val="1200"/>
              </a:spcAft>
              <a:buNone/>
            </a:pPr>
            <a:r>
              <a:rPr b="1" lang="en"/>
              <a:t>SCI = -0.18*Ti - 1.18*Fe - 0.83*Al + 1.94*Ca + 0.18*Na + 0.47*Mg</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9"/>
          <p:cNvPicPr preferRelativeResize="0"/>
          <p:nvPr/>
        </p:nvPicPr>
        <p:blipFill rotWithShape="1">
          <a:blip r:embed="rId3">
            <a:alphaModFix/>
          </a:blip>
          <a:srcRect b="5829" l="9407" r="6819" t="0"/>
          <a:stretch/>
        </p:blipFill>
        <p:spPr>
          <a:xfrm>
            <a:off x="311700" y="595250"/>
            <a:ext cx="8237261" cy="4548249"/>
          </a:xfrm>
          <a:prstGeom prst="rect">
            <a:avLst/>
          </a:prstGeom>
          <a:noFill/>
          <a:ln>
            <a:noFill/>
          </a:ln>
        </p:spPr>
      </p:pic>
      <p:sp>
        <p:nvSpPr>
          <p:cNvPr id="202" name="Google Shape;20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Smart Chemical Index (SCI) v/s soil type</a:t>
            </a:r>
            <a:endParaRPr/>
          </a:p>
        </p:txBody>
      </p:sp>
      <p:sp>
        <p:nvSpPr>
          <p:cNvPr id="203" name="Google Shape;203;p29"/>
          <p:cNvSpPr/>
          <p:nvPr/>
        </p:nvSpPr>
        <p:spPr>
          <a:xfrm>
            <a:off x="1671000" y="1109750"/>
            <a:ext cx="540600" cy="396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p:nvPr/>
        </p:nvSpPr>
        <p:spPr>
          <a:xfrm>
            <a:off x="6751850" y="3216925"/>
            <a:ext cx="1164600" cy="12339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 name="Google Shape;205;p29"/>
          <p:cNvCxnSpPr/>
          <p:nvPr/>
        </p:nvCxnSpPr>
        <p:spPr>
          <a:xfrm>
            <a:off x="6045000" y="2710825"/>
            <a:ext cx="720900" cy="429900"/>
          </a:xfrm>
          <a:prstGeom prst="straightConnector1">
            <a:avLst/>
          </a:prstGeom>
          <a:noFill/>
          <a:ln cap="flat" cmpd="sng" w="38100">
            <a:solidFill>
              <a:srgbClr val="BF9000"/>
            </a:solidFill>
            <a:prstDash val="solid"/>
            <a:round/>
            <a:headEnd len="med" w="med" type="none"/>
            <a:tailEnd len="med" w="med" type="triangle"/>
          </a:ln>
        </p:spPr>
      </p:cxnSp>
      <p:sp>
        <p:nvSpPr>
          <p:cNvPr id="206" name="Google Shape;206;p29"/>
          <p:cNvSpPr txBox="1"/>
          <p:nvPr/>
        </p:nvSpPr>
        <p:spPr>
          <a:xfrm rot="1926095">
            <a:off x="5987896" y="2369423"/>
            <a:ext cx="1344694" cy="615711"/>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Chemical Weathering?</a:t>
            </a:r>
            <a:endParaRPr/>
          </a:p>
        </p:txBody>
      </p:sp>
      <p:sp>
        <p:nvSpPr>
          <p:cNvPr id="207" name="Google Shape;207;p29"/>
          <p:cNvSpPr/>
          <p:nvPr/>
        </p:nvSpPr>
        <p:spPr>
          <a:xfrm>
            <a:off x="4887125" y="1109600"/>
            <a:ext cx="540600" cy="396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a:off x="1088625" y="1109750"/>
            <a:ext cx="540600" cy="396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p:nvPr/>
        </p:nvSpPr>
        <p:spPr>
          <a:xfrm>
            <a:off x="1088625" y="2960325"/>
            <a:ext cx="4880100" cy="6309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3854300" y="0"/>
            <a:ext cx="834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SCI v/s </a:t>
            </a:r>
            <a:endParaRPr/>
          </a:p>
          <a:p>
            <a:pPr indent="0" lvl="0" marL="0" rtl="0" algn="l">
              <a:spcBef>
                <a:spcPts val="0"/>
              </a:spcBef>
              <a:spcAft>
                <a:spcPts val="0"/>
              </a:spcAft>
              <a:buNone/>
            </a:pPr>
            <a:r>
              <a:rPr lang="en"/>
              <a:t>Climate</a:t>
            </a:r>
            <a:endParaRPr/>
          </a:p>
        </p:txBody>
      </p:sp>
      <p:pic>
        <p:nvPicPr>
          <p:cNvPr id="215" name="Google Shape;215;p30"/>
          <p:cNvPicPr preferRelativeResize="0"/>
          <p:nvPr/>
        </p:nvPicPr>
        <p:blipFill>
          <a:blip r:embed="rId3">
            <a:alphaModFix/>
          </a:blip>
          <a:stretch>
            <a:fillRect/>
          </a:stretch>
        </p:blipFill>
        <p:spPr>
          <a:xfrm>
            <a:off x="50000" y="-145231"/>
            <a:ext cx="3804300" cy="5377157"/>
          </a:xfrm>
          <a:prstGeom prst="rect">
            <a:avLst/>
          </a:prstGeom>
          <a:noFill/>
          <a:ln>
            <a:noFill/>
          </a:ln>
        </p:spPr>
      </p:pic>
      <p:sp>
        <p:nvSpPr>
          <p:cNvPr id="216" name="Google Shape;216;p30"/>
          <p:cNvSpPr/>
          <p:nvPr/>
        </p:nvSpPr>
        <p:spPr>
          <a:xfrm>
            <a:off x="5125250" y="73500"/>
            <a:ext cx="3804300" cy="50700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p30"/>
          <p:cNvPicPr preferRelativeResize="0"/>
          <p:nvPr/>
        </p:nvPicPr>
        <p:blipFill>
          <a:blip r:embed="rId4">
            <a:alphaModFix/>
          </a:blip>
          <a:stretch>
            <a:fillRect/>
          </a:stretch>
        </p:blipFill>
        <p:spPr>
          <a:xfrm>
            <a:off x="4997300" y="51575"/>
            <a:ext cx="4149950" cy="52319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 </a:t>
            </a:r>
            <a:endParaRPr/>
          </a:p>
        </p:txBody>
      </p:sp>
      <p:sp>
        <p:nvSpPr>
          <p:cNvPr id="223" name="Google Shape;223;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Go through data in more detail. Scatter could possibly be a result of </a:t>
            </a:r>
            <a:r>
              <a:rPr lang="en"/>
              <a:t>human derived environmental change. </a:t>
            </a:r>
            <a:endParaRPr/>
          </a:p>
          <a:p>
            <a:pPr indent="-342900" lvl="0" marL="457200" rtl="0" algn="l">
              <a:spcBef>
                <a:spcPts val="0"/>
              </a:spcBef>
              <a:spcAft>
                <a:spcPts val="0"/>
              </a:spcAft>
              <a:buSzPts val="1800"/>
              <a:buChar char="-"/>
            </a:pPr>
            <a:r>
              <a:rPr lang="en"/>
              <a:t>Toggle soil types. </a:t>
            </a:r>
            <a:endParaRPr/>
          </a:p>
          <a:p>
            <a:pPr indent="-342900" lvl="0" marL="457200" rtl="0" algn="l">
              <a:spcBef>
                <a:spcPts val="0"/>
              </a:spcBef>
              <a:spcAft>
                <a:spcPts val="0"/>
              </a:spcAft>
              <a:buSzPts val="1800"/>
              <a:buChar char="-"/>
            </a:pPr>
            <a:r>
              <a:rPr lang="en"/>
              <a:t>Derive other indices by using ratios of metal oxides rather than their sum. Non-linearity in scaling.</a:t>
            </a:r>
            <a:endParaRPr/>
          </a:p>
          <a:p>
            <a:pPr indent="-342900" lvl="0" marL="457200" rtl="0" algn="l">
              <a:spcBef>
                <a:spcPts val="0"/>
              </a:spcBef>
              <a:spcAft>
                <a:spcPts val="0"/>
              </a:spcAft>
              <a:buSzPts val="1800"/>
              <a:buChar char="-"/>
            </a:pPr>
            <a:r>
              <a:rPr lang="en"/>
              <a:t>Soils take up variability due to Last Glacial. Since soils take up 1000’s to millions of years to form, orbital oscillations affecting climate likely affect the ‘genetics’ of soils.</a:t>
            </a:r>
            <a:endParaRPr/>
          </a:p>
          <a:p>
            <a:pPr indent="-342900" lvl="0" marL="457200" rtl="0" algn="l">
              <a:spcBef>
                <a:spcPts val="0"/>
              </a:spcBef>
              <a:spcAft>
                <a:spcPts val="0"/>
              </a:spcAft>
              <a:buSzPts val="1800"/>
              <a:buChar char="-"/>
            </a:pPr>
            <a:r>
              <a:rPr lang="en"/>
              <a:t>Get datasets from other parts of the world -&gt; more ‘pristine soils’. More oxisols, more histosols.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Typical soil horizons</a:t>
            </a:r>
            <a:endParaRPr/>
          </a:p>
        </p:txBody>
      </p:sp>
      <p:pic>
        <p:nvPicPr>
          <p:cNvPr id="60" name="Google Shape;60;p14"/>
          <p:cNvPicPr preferRelativeResize="0"/>
          <p:nvPr/>
        </p:nvPicPr>
        <p:blipFill>
          <a:blip r:embed="rId3">
            <a:alphaModFix/>
          </a:blip>
          <a:stretch>
            <a:fillRect/>
          </a:stretch>
        </p:blipFill>
        <p:spPr>
          <a:xfrm>
            <a:off x="4244225" y="130800"/>
            <a:ext cx="4128175" cy="4758875"/>
          </a:xfrm>
          <a:prstGeom prst="rect">
            <a:avLst/>
          </a:prstGeom>
          <a:noFill/>
          <a:ln>
            <a:noFill/>
          </a:ln>
        </p:spPr>
      </p:pic>
      <p:cxnSp>
        <p:nvCxnSpPr>
          <p:cNvPr id="61" name="Google Shape;61;p14"/>
          <p:cNvCxnSpPr/>
          <p:nvPr/>
        </p:nvCxnSpPr>
        <p:spPr>
          <a:xfrm flipH="1" rot="10800000">
            <a:off x="1795550" y="1241600"/>
            <a:ext cx="2412300" cy="27600"/>
          </a:xfrm>
          <a:prstGeom prst="straightConnector1">
            <a:avLst/>
          </a:prstGeom>
          <a:noFill/>
          <a:ln cap="flat" cmpd="sng" w="38100">
            <a:solidFill>
              <a:srgbClr val="FF0000"/>
            </a:solidFill>
            <a:prstDash val="solid"/>
            <a:round/>
            <a:headEnd len="med" w="med" type="none"/>
            <a:tailEnd len="med" w="med" type="triangle"/>
          </a:ln>
        </p:spPr>
      </p:cxnSp>
      <p:cxnSp>
        <p:nvCxnSpPr>
          <p:cNvPr id="62" name="Google Shape;62;p14"/>
          <p:cNvCxnSpPr/>
          <p:nvPr/>
        </p:nvCxnSpPr>
        <p:spPr>
          <a:xfrm flipH="1" rot="10800000">
            <a:off x="1871750" y="2308400"/>
            <a:ext cx="2412300" cy="27600"/>
          </a:xfrm>
          <a:prstGeom prst="straightConnector1">
            <a:avLst/>
          </a:prstGeom>
          <a:noFill/>
          <a:ln cap="flat" cmpd="sng" w="38100">
            <a:solidFill>
              <a:srgbClr val="FF0000"/>
            </a:solidFill>
            <a:prstDash val="solid"/>
            <a:round/>
            <a:headEnd len="med" w="med" type="none"/>
            <a:tailEnd len="med" w="med" type="triangle"/>
          </a:ln>
        </p:spPr>
      </p:cxnSp>
      <p:cxnSp>
        <p:nvCxnSpPr>
          <p:cNvPr id="63" name="Google Shape;63;p14"/>
          <p:cNvCxnSpPr/>
          <p:nvPr/>
        </p:nvCxnSpPr>
        <p:spPr>
          <a:xfrm flipH="1" rot="10800000">
            <a:off x="1795550" y="3527600"/>
            <a:ext cx="2412300" cy="27600"/>
          </a:xfrm>
          <a:prstGeom prst="straightConnector1">
            <a:avLst/>
          </a:prstGeom>
          <a:noFill/>
          <a:ln cap="flat" cmpd="sng" w="38100">
            <a:solidFill>
              <a:srgbClr val="FF0000"/>
            </a:solidFill>
            <a:prstDash val="solid"/>
            <a:round/>
            <a:headEnd len="med" w="med" type="none"/>
            <a:tailEnd len="med" w="med" type="triangle"/>
          </a:ln>
        </p:spPr>
      </p:cxnSp>
      <p:cxnSp>
        <p:nvCxnSpPr>
          <p:cNvPr id="64" name="Google Shape;64;p14"/>
          <p:cNvCxnSpPr/>
          <p:nvPr/>
        </p:nvCxnSpPr>
        <p:spPr>
          <a:xfrm flipH="1" rot="10800000">
            <a:off x="1795550" y="4442000"/>
            <a:ext cx="2412300" cy="276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229" name="Google Shape;229;p32"/>
          <p:cNvSpPr txBox="1"/>
          <p:nvPr/>
        </p:nvSpPr>
        <p:spPr>
          <a:xfrm>
            <a:off x="311700" y="2731700"/>
            <a:ext cx="729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Code &amp; Data available</a:t>
            </a:r>
            <a:r>
              <a:rPr lang="en">
                <a:solidFill>
                  <a:schemeClr val="lt1"/>
                </a:solidFill>
              </a:rPr>
              <a:t> @ </a:t>
            </a:r>
            <a:br>
              <a:rPr lang="en">
                <a:solidFill>
                  <a:schemeClr val="lt1"/>
                </a:solidFill>
              </a:rPr>
            </a:br>
            <a:r>
              <a:rPr lang="en">
                <a:solidFill>
                  <a:schemeClr val="lt1"/>
                </a:solidFill>
              </a:rPr>
              <a:t>https://github.com/ghosh17/SoilGeochemistryPaleoclimate</a:t>
            </a:r>
            <a:endParaRPr>
              <a:solidFill>
                <a:schemeClr val="lt1"/>
              </a:solidFill>
            </a:endParaRPr>
          </a:p>
        </p:txBody>
      </p:sp>
      <p:sp>
        <p:nvSpPr>
          <p:cNvPr id="230" name="Google Shape;230;p32"/>
          <p:cNvSpPr txBox="1"/>
          <p:nvPr/>
        </p:nvSpPr>
        <p:spPr>
          <a:xfrm>
            <a:off x="5157500" y="291625"/>
            <a:ext cx="378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rPr>
              <a:t>Acknowledgement</a:t>
            </a:r>
            <a:r>
              <a:rPr lang="en">
                <a:solidFill>
                  <a:srgbClr val="FFFFFF"/>
                </a:solidFill>
              </a:rPr>
              <a:t>:</a:t>
            </a:r>
            <a:endParaRPr>
              <a:solidFill>
                <a:srgbClr val="FFFFFF"/>
              </a:solidFill>
            </a:endParaRPr>
          </a:p>
          <a:p>
            <a:pPr indent="0" lvl="0" marL="0" rtl="0" algn="l">
              <a:spcBef>
                <a:spcPts val="0"/>
              </a:spcBef>
              <a:spcAft>
                <a:spcPts val="0"/>
              </a:spcAft>
              <a:buNone/>
            </a:pPr>
            <a:r>
              <a:rPr lang="en">
                <a:solidFill>
                  <a:srgbClr val="FFFFFF"/>
                </a:solidFill>
              </a:rPr>
              <a:t>Madison Raftor (CSUN), Dr. Jen Cotton (CSUN), Dr. Ethan Hyland (NCSU), Dr. Naomi Levine (USC)</a:t>
            </a:r>
            <a:endParaRPr>
              <a:solidFill>
                <a:srgbClr val="FFFFFF"/>
              </a:solidFill>
            </a:endParaRPr>
          </a:p>
        </p:txBody>
      </p:sp>
      <p:sp>
        <p:nvSpPr>
          <p:cNvPr id="231" name="Google Shape;231;p32"/>
          <p:cNvSpPr txBox="1"/>
          <p:nvPr/>
        </p:nvSpPr>
        <p:spPr>
          <a:xfrm>
            <a:off x="6127900" y="4118075"/>
            <a:ext cx="2814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Fossil soils from the John Day Fossil Beds in Oregon. (June 2020)</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33"/>
          <p:cNvSpPr txBox="1"/>
          <p:nvPr>
            <p:ph type="title"/>
          </p:nvPr>
        </p:nvSpPr>
        <p:spPr>
          <a:xfrm>
            <a:off x="242375" y="209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Extra slides- Alfisol in Utah</a:t>
            </a:r>
            <a:endParaRPr/>
          </a:p>
        </p:txBody>
      </p:sp>
      <p:sp>
        <p:nvSpPr>
          <p:cNvPr id="237" name="Google Shape;237;p33"/>
          <p:cNvSpPr txBox="1"/>
          <p:nvPr/>
        </p:nvSpPr>
        <p:spPr>
          <a:xfrm>
            <a:off x="5074325" y="3965575"/>
            <a:ext cx="399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Lots of dinosaur and such.</a:t>
            </a:r>
            <a:endParaRPr>
              <a:solidFill>
                <a:schemeClr val="lt1"/>
              </a:solidFill>
            </a:endParaRPr>
          </a:p>
          <a:p>
            <a:pPr indent="0" lvl="0" marL="0" rtl="0" algn="l">
              <a:spcBef>
                <a:spcPts val="0"/>
              </a:spcBef>
              <a:spcAft>
                <a:spcPts val="0"/>
              </a:spcAft>
              <a:buNone/>
            </a:pPr>
            <a:r>
              <a:rPr lang="en">
                <a:solidFill>
                  <a:schemeClr val="lt1"/>
                </a:solidFill>
              </a:rPr>
              <a:t>Straight Cliffs Formation, Cretaceous, Utah</a:t>
            </a:r>
            <a:endParaRPr>
              <a:solidFill>
                <a:schemeClr val="lt1"/>
              </a:solidFill>
            </a:endParaRPr>
          </a:p>
          <a:p>
            <a:pPr indent="0" lvl="0" marL="0" rtl="0" algn="l">
              <a:spcBef>
                <a:spcPts val="0"/>
              </a:spcBef>
              <a:spcAft>
                <a:spcPts val="0"/>
              </a:spcAft>
              <a:buNone/>
            </a:pPr>
            <a:r>
              <a:rPr lang="en">
                <a:solidFill>
                  <a:schemeClr val="lt1"/>
                </a:solidFill>
              </a:rPr>
              <a:t>June 2020</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Soil type v/s PWI</a:t>
            </a:r>
            <a:endParaRPr/>
          </a:p>
        </p:txBody>
      </p:sp>
      <p:pic>
        <p:nvPicPr>
          <p:cNvPr id="243" name="Google Shape;243;p34"/>
          <p:cNvPicPr preferRelativeResize="0"/>
          <p:nvPr/>
        </p:nvPicPr>
        <p:blipFill>
          <a:blip r:embed="rId3">
            <a:alphaModFix/>
          </a:blip>
          <a:stretch>
            <a:fillRect/>
          </a:stretch>
        </p:blipFill>
        <p:spPr>
          <a:xfrm>
            <a:off x="47238" y="865125"/>
            <a:ext cx="9049523" cy="4445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Soil type v/s CIA-K</a:t>
            </a:r>
            <a:endParaRPr/>
          </a:p>
        </p:txBody>
      </p:sp>
      <p:pic>
        <p:nvPicPr>
          <p:cNvPr id="249" name="Google Shape;249;p35"/>
          <p:cNvPicPr preferRelativeResize="0"/>
          <p:nvPr/>
        </p:nvPicPr>
        <p:blipFill>
          <a:blip r:embed="rId3">
            <a:alphaModFix/>
          </a:blip>
          <a:stretch>
            <a:fillRect/>
          </a:stretch>
        </p:blipFill>
        <p:spPr>
          <a:xfrm>
            <a:off x="-166475" y="851250"/>
            <a:ext cx="8998774" cy="442028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‘soil’? = Hard to define</a:t>
            </a:r>
            <a:endParaRPr/>
          </a:p>
        </p:txBody>
      </p:sp>
      <p:sp>
        <p:nvSpPr>
          <p:cNvPr id="255" name="Google Shape;255;p36"/>
          <p:cNvSpPr/>
          <p:nvPr/>
        </p:nvSpPr>
        <p:spPr>
          <a:xfrm>
            <a:off x="894525" y="2738475"/>
            <a:ext cx="2034000" cy="8085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“medium in which vascular plants take root” (Buol et al. 1997)</a:t>
            </a:r>
            <a:endParaRPr/>
          </a:p>
        </p:txBody>
      </p:sp>
      <p:sp>
        <p:nvSpPr>
          <p:cNvPr id="256" name="Google Shape;256;p36"/>
          <p:cNvSpPr/>
          <p:nvPr/>
        </p:nvSpPr>
        <p:spPr>
          <a:xfrm>
            <a:off x="377600" y="1644525"/>
            <a:ext cx="2081700" cy="9336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for farming purposes, soil is fertile, loose, tillable ground</a:t>
            </a:r>
            <a:endParaRPr/>
          </a:p>
        </p:txBody>
      </p:sp>
      <p:sp>
        <p:nvSpPr>
          <p:cNvPr id="257" name="Google Shape;257;p36"/>
          <p:cNvSpPr/>
          <p:nvPr/>
        </p:nvSpPr>
        <p:spPr>
          <a:xfrm>
            <a:off x="2603400" y="1484175"/>
            <a:ext cx="2415300" cy="12543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In engineering - soil is any material that can be excavated without recourse to quarrying or blasting.</a:t>
            </a:r>
            <a:endParaRPr/>
          </a:p>
        </p:txBody>
      </p:sp>
      <p:sp>
        <p:nvSpPr>
          <p:cNvPr id="258" name="Google Shape;258;p36"/>
          <p:cNvSpPr/>
          <p:nvPr/>
        </p:nvSpPr>
        <p:spPr>
          <a:xfrm>
            <a:off x="5598525" y="2515725"/>
            <a:ext cx="2729700" cy="15030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“soil to be material forming the surface of a planet or similar body and altered in place from its parent material by physical, chemical or biological processes.” </a:t>
            </a:r>
            <a:endParaRPr/>
          </a:p>
          <a:p>
            <a:pPr indent="0" lvl="0" marL="0" rtl="0" algn="l">
              <a:spcBef>
                <a:spcPts val="0"/>
              </a:spcBef>
              <a:spcAft>
                <a:spcPts val="0"/>
              </a:spcAft>
              <a:buNone/>
            </a:pPr>
            <a:r>
              <a:rPr lang="en"/>
              <a:t>Retallack, </a:t>
            </a:r>
            <a:r>
              <a:rPr i="1" lang="en"/>
              <a:t>Soils of the Past</a:t>
            </a:r>
            <a:endParaRPr i="1"/>
          </a:p>
        </p:txBody>
      </p:sp>
      <p:sp>
        <p:nvSpPr>
          <p:cNvPr id="259" name="Google Shape;259;p36"/>
          <p:cNvSpPr/>
          <p:nvPr/>
        </p:nvSpPr>
        <p:spPr>
          <a:xfrm>
            <a:off x="5343825" y="2009600"/>
            <a:ext cx="3201000" cy="2525700"/>
          </a:xfrm>
          <a:prstGeom prst="ellipse">
            <a:avLst/>
          </a:prstGeom>
          <a:no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6"/>
          <p:cNvSpPr txBox="1"/>
          <p:nvPr/>
        </p:nvSpPr>
        <p:spPr>
          <a:xfrm>
            <a:off x="1959175" y="4463750"/>
            <a:ext cx="32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Definition too narrow</a:t>
            </a:r>
            <a:endParaRPr>
              <a:solidFill>
                <a:srgbClr val="FF0000"/>
              </a:solidFill>
            </a:endParaRPr>
          </a:p>
        </p:txBody>
      </p:sp>
      <p:sp>
        <p:nvSpPr>
          <p:cNvPr id="261" name="Google Shape;261;p36"/>
          <p:cNvSpPr/>
          <p:nvPr/>
        </p:nvSpPr>
        <p:spPr>
          <a:xfrm>
            <a:off x="91725" y="811050"/>
            <a:ext cx="5252100" cy="3521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6"/>
          <p:cNvSpPr txBox="1"/>
          <p:nvPr/>
        </p:nvSpPr>
        <p:spPr>
          <a:xfrm>
            <a:off x="6419175" y="4582800"/>
            <a:ext cx="16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74E13"/>
                </a:solidFill>
              </a:rPr>
              <a:t>Wider definition</a:t>
            </a:r>
            <a:endParaRPr>
              <a:solidFill>
                <a:srgbClr val="274E1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68" name="Google Shape;26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a:t>Berner, R.A, (1992) Weathering, plants, and the long-term carbon cycle, Geochimica et Cosmochimica Acta, Volume 56, Issue 8,</a:t>
            </a:r>
            <a:endParaRPr/>
          </a:p>
          <a:p>
            <a:pPr indent="0" lvl="0" marL="0" rtl="0" algn="l">
              <a:spcBef>
                <a:spcPts val="1200"/>
              </a:spcBef>
              <a:spcAft>
                <a:spcPts val="0"/>
              </a:spcAft>
              <a:buNone/>
            </a:pPr>
            <a:r>
              <a:rPr lang="en"/>
              <a:t>Gallagher T. M., Sheldon, N. D. (2013). A new paleothermometer for forest paleosols and its implications for Cenozoic climate. Geology, 41 (6), 647–650. doi:https://doi.org/10.1130/G34074.1</a:t>
            </a:r>
            <a:endParaRPr/>
          </a:p>
          <a:p>
            <a:pPr indent="0" lvl="0" marL="0" rtl="0" algn="l">
              <a:spcBef>
                <a:spcPts val="1200"/>
              </a:spcBef>
              <a:spcAft>
                <a:spcPts val="0"/>
              </a:spcAft>
              <a:buNone/>
            </a:pPr>
            <a:r>
              <a:rPr lang="en"/>
              <a:t>Hartmann, J., (2009) Bicarbonate-fluxes and CO2-consumption by chemical weathering on the Japanese Archipelago — Application of a multi-lithological model framework, Chemical Geology, Volume 265, Issues 3–4</a:t>
            </a:r>
            <a:endParaRPr/>
          </a:p>
          <a:p>
            <a:pPr indent="0" lvl="0" marL="0" rtl="0" algn="l">
              <a:spcBef>
                <a:spcPts val="1200"/>
              </a:spcBef>
              <a:spcAft>
                <a:spcPts val="0"/>
              </a:spcAft>
              <a:buNone/>
            </a:pPr>
            <a:r>
              <a:rPr lang="en"/>
              <a:t>Jenny, H. (1941) Factors of Soil Formation (McGraw–Hill, New York). </a:t>
            </a:r>
            <a:endParaRPr/>
          </a:p>
          <a:p>
            <a:pPr indent="0" lvl="0" marL="0" rtl="0" algn="l">
              <a:spcBef>
                <a:spcPts val="1200"/>
              </a:spcBef>
              <a:spcAft>
                <a:spcPts val="0"/>
              </a:spcAft>
              <a:buNone/>
            </a:pPr>
            <a:r>
              <a:rPr lang="en"/>
              <a:t>Nordt, L.C., Driese, S.D.; New weathering index improves paleorainfall estimates from Vertisols. Geology 2010;; 38 (5): 407–410. doi: https://doi.org/10.1130/G30689.1</a:t>
            </a:r>
            <a:endParaRPr/>
          </a:p>
          <a:p>
            <a:pPr indent="0" lvl="0" marL="0" rtl="0" algn="l">
              <a:spcBef>
                <a:spcPts val="1200"/>
              </a:spcBef>
              <a:spcAft>
                <a:spcPts val="0"/>
              </a:spcAft>
              <a:buNone/>
            </a:pPr>
            <a:r>
              <a:rPr lang="en"/>
              <a:t>Rasmussen, C., Troch, P.A., Chorover, J. et al. An open system framework for integrating critical zone structure and function. Biogeochemistry 102, 15–29 (2011). https://doi.org/10.1007/s10533-010-9476-8</a:t>
            </a:r>
            <a:endParaRPr/>
          </a:p>
          <a:p>
            <a:pPr indent="0" lvl="0" marL="0" rtl="0" algn="l">
              <a:spcBef>
                <a:spcPts val="1200"/>
              </a:spcBef>
              <a:spcAft>
                <a:spcPts val="0"/>
              </a:spcAft>
              <a:buNone/>
            </a:pPr>
            <a:r>
              <a:rPr lang="en"/>
              <a:t>Retallack, G. (2001). Soils of the past - an introduction to paleopedology. Wiley.</a:t>
            </a:r>
            <a:endParaRPr/>
          </a:p>
          <a:p>
            <a:pPr indent="0" lvl="0" marL="0" rtl="0" algn="l">
              <a:spcBef>
                <a:spcPts val="1200"/>
              </a:spcBef>
              <a:spcAft>
                <a:spcPts val="0"/>
              </a:spcAft>
              <a:buNone/>
            </a:pPr>
            <a:r>
              <a:rPr lang="en"/>
              <a:t>Sheldon, N.D., Retallack, G.J., Tanaka, S. (2002). Geochemical climofunctions from North American soils and applications to paleosols across the Eocene-Oligocene boundary in Oregon. Journal of Geology 110, 687-696.</a:t>
            </a:r>
            <a:endParaRPr/>
          </a:p>
          <a:p>
            <a:pPr indent="0" lvl="0" marL="0" rtl="0" algn="l">
              <a:spcBef>
                <a:spcPts val="1200"/>
              </a:spcBef>
              <a:spcAft>
                <a:spcPts val="0"/>
              </a:spcAft>
              <a:buNone/>
            </a:pPr>
            <a:r>
              <a:rPr lang="en"/>
              <a:t>Stinchcomb, G. E., et al. “A Data-Driven Spline Model Designed to Predict Paleoclimate Using Paleosol Geochemistry.” American Journal of Science, vol. 316, no. 8, 2016, pp. 746–777., https://doi.org/10.2475/08.2016.02.</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89875" y="250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should you care?</a:t>
            </a:r>
            <a:endParaRPr/>
          </a:p>
        </p:txBody>
      </p:sp>
      <p:pic>
        <p:nvPicPr>
          <p:cNvPr id="70" name="Google Shape;70;p15"/>
          <p:cNvPicPr preferRelativeResize="0"/>
          <p:nvPr/>
        </p:nvPicPr>
        <p:blipFill>
          <a:blip r:embed="rId3">
            <a:alphaModFix/>
          </a:blip>
          <a:stretch>
            <a:fillRect/>
          </a:stretch>
        </p:blipFill>
        <p:spPr>
          <a:xfrm>
            <a:off x="5545700" y="1172325"/>
            <a:ext cx="3445200" cy="2583900"/>
          </a:xfrm>
          <a:prstGeom prst="rect">
            <a:avLst/>
          </a:prstGeom>
          <a:noFill/>
          <a:ln cap="flat" cmpd="sng" w="38100">
            <a:solidFill>
              <a:srgbClr val="F1C232"/>
            </a:solidFill>
            <a:prstDash val="solid"/>
            <a:round/>
            <a:headEnd len="sm" w="sm" type="none"/>
            <a:tailEnd len="sm" w="sm" type="none"/>
          </a:ln>
        </p:spPr>
      </p:pic>
      <p:pic>
        <p:nvPicPr>
          <p:cNvPr id="71" name="Google Shape;71;p15"/>
          <p:cNvPicPr preferRelativeResize="0"/>
          <p:nvPr/>
        </p:nvPicPr>
        <p:blipFill>
          <a:blip r:embed="rId4">
            <a:alphaModFix/>
          </a:blip>
          <a:stretch>
            <a:fillRect/>
          </a:stretch>
        </p:blipFill>
        <p:spPr>
          <a:xfrm>
            <a:off x="207875" y="823625"/>
            <a:ext cx="5254749" cy="3281299"/>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Order of soils and evolutionary history</a:t>
            </a:r>
            <a:endParaRPr/>
          </a:p>
        </p:txBody>
      </p:sp>
      <p:pic>
        <p:nvPicPr>
          <p:cNvPr id="77" name="Google Shape;77;p16"/>
          <p:cNvPicPr preferRelativeResize="0"/>
          <p:nvPr/>
        </p:nvPicPr>
        <p:blipFill>
          <a:blip r:embed="rId3">
            <a:alphaModFix/>
          </a:blip>
          <a:stretch>
            <a:fillRect/>
          </a:stretch>
        </p:blipFill>
        <p:spPr>
          <a:xfrm>
            <a:off x="758750" y="901517"/>
            <a:ext cx="7785950" cy="4159158"/>
          </a:xfrm>
          <a:prstGeom prst="rect">
            <a:avLst/>
          </a:prstGeom>
          <a:noFill/>
          <a:ln>
            <a:noFill/>
          </a:ln>
        </p:spPr>
      </p:pic>
      <p:sp>
        <p:nvSpPr>
          <p:cNvPr id="78" name="Google Shape;78;p16"/>
          <p:cNvSpPr/>
          <p:nvPr/>
        </p:nvSpPr>
        <p:spPr>
          <a:xfrm>
            <a:off x="625350" y="2092950"/>
            <a:ext cx="1158900" cy="146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p:nvPr/>
        </p:nvSpPr>
        <p:spPr>
          <a:xfrm>
            <a:off x="7111025" y="2155225"/>
            <a:ext cx="1525500" cy="146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txBox="1"/>
          <p:nvPr/>
        </p:nvSpPr>
        <p:spPr>
          <a:xfrm>
            <a:off x="0" y="4635475"/>
            <a:ext cx="276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Jenny, 1941; Retallack, 2001;</a:t>
            </a:r>
            <a:endParaRPr sz="1000"/>
          </a:p>
        </p:txBody>
      </p:sp>
      <p:sp>
        <p:nvSpPr>
          <p:cNvPr id="81" name="Google Shape;81;p16"/>
          <p:cNvSpPr txBox="1"/>
          <p:nvPr/>
        </p:nvSpPr>
        <p:spPr>
          <a:xfrm>
            <a:off x="222850" y="2175000"/>
            <a:ext cx="1525500" cy="16932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t>Soil</a:t>
            </a:r>
            <a:r>
              <a:rPr lang="en"/>
              <a:t> = </a:t>
            </a:r>
            <a:r>
              <a:rPr b="1" lang="en"/>
              <a:t>F</a:t>
            </a:r>
            <a:r>
              <a:rPr b="1" lang="en"/>
              <a:t>(</a:t>
            </a:r>
            <a:r>
              <a:rPr lang="en"/>
              <a:t> Climate, topography, organisms, parent material, time of formation</a:t>
            </a:r>
            <a:r>
              <a:rPr b="1" lang="en"/>
              <a:t>)</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0" y="1525444"/>
            <a:ext cx="9143999" cy="2635512"/>
          </a:xfrm>
          <a:prstGeom prst="rect">
            <a:avLst/>
          </a:prstGeom>
          <a:noFill/>
          <a:ln>
            <a:noFill/>
          </a:ln>
        </p:spPr>
      </p:pic>
      <p:sp>
        <p:nvSpPr>
          <p:cNvPr id="87" name="Google Shape;87;p17"/>
          <p:cNvSpPr/>
          <p:nvPr/>
        </p:nvSpPr>
        <p:spPr>
          <a:xfrm>
            <a:off x="7877950" y="1959575"/>
            <a:ext cx="491700" cy="572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p:nvPr/>
        </p:nvSpPr>
        <p:spPr>
          <a:xfrm>
            <a:off x="5076950" y="3593500"/>
            <a:ext cx="1100400" cy="390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p:nvPr/>
        </p:nvSpPr>
        <p:spPr>
          <a:xfrm>
            <a:off x="8369650" y="3406425"/>
            <a:ext cx="491700" cy="572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a:off x="5237825" y="3242075"/>
            <a:ext cx="555900" cy="443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txBox="1"/>
          <p:nvPr>
            <p:ph type="title"/>
          </p:nvPr>
        </p:nvSpPr>
        <p:spPr>
          <a:xfrm>
            <a:off x="311700" y="445025"/>
            <a:ext cx="4640100" cy="105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Soils formation operates on varied time scales!</a:t>
            </a:r>
            <a:endParaRPr baseline="-25000"/>
          </a:p>
        </p:txBody>
      </p:sp>
      <p:pic>
        <p:nvPicPr>
          <p:cNvPr id="92" name="Google Shape;92;p17"/>
          <p:cNvPicPr preferRelativeResize="0"/>
          <p:nvPr/>
        </p:nvPicPr>
        <p:blipFill rotWithShape="1">
          <a:blip r:embed="rId4">
            <a:alphaModFix/>
          </a:blip>
          <a:srcRect b="27197" l="13254" r="77888" t="31024"/>
          <a:stretch/>
        </p:blipFill>
        <p:spPr>
          <a:xfrm>
            <a:off x="4985250" y="0"/>
            <a:ext cx="633550" cy="1596350"/>
          </a:xfrm>
          <a:prstGeom prst="rect">
            <a:avLst/>
          </a:prstGeom>
          <a:noFill/>
          <a:ln>
            <a:noFill/>
          </a:ln>
        </p:spPr>
      </p:pic>
      <p:pic>
        <p:nvPicPr>
          <p:cNvPr id="93" name="Google Shape;93;p17"/>
          <p:cNvPicPr preferRelativeResize="0"/>
          <p:nvPr/>
        </p:nvPicPr>
        <p:blipFill rotWithShape="1">
          <a:blip r:embed="rId4">
            <a:alphaModFix/>
          </a:blip>
          <a:srcRect b="31026" l="72776" r="18366" t="33035"/>
          <a:stretch/>
        </p:blipFill>
        <p:spPr>
          <a:xfrm>
            <a:off x="8369650" y="111563"/>
            <a:ext cx="633550" cy="1373225"/>
          </a:xfrm>
          <a:prstGeom prst="rect">
            <a:avLst/>
          </a:prstGeom>
          <a:noFill/>
          <a:ln>
            <a:noFill/>
          </a:ln>
        </p:spPr>
      </p:pic>
      <p:pic>
        <p:nvPicPr>
          <p:cNvPr id="94" name="Google Shape;94;p17"/>
          <p:cNvPicPr preferRelativeResize="0"/>
          <p:nvPr/>
        </p:nvPicPr>
        <p:blipFill rotWithShape="1">
          <a:blip r:embed="rId4">
            <a:alphaModFix/>
          </a:blip>
          <a:srcRect b="11827" l="52814" r="38328" t="51267"/>
          <a:stretch/>
        </p:blipFill>
        <p:spPr>
          <a:xfrm>
            <a:off x="6527625" y="93125"/>
            <a:ext cx="633550" cy="1410125"/>
          </a:xfrm>
          <a:prstGeom prst="rect">
            <a:avLst/>
          </a:prstGeom>
          <a:noFill/>
          <a:ln>
            <a:noFill/>
          </a:ln>
        </p:spPr>
      </p:pic>
      <p:sp>
        <p:nvSpPr>
          <p:cNvPr id="95" name="Google Shape;95;p17"/>
          <p:cNvSpPr txBox="1"/>
          <p:nvPr/>
        </p:nvSpPr>
        <p:spPr>
          <a:xfrm>
            <a:off x="6960800" y="4627175"/>
            <a:ext cx="208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Birkeland, 1999</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866700" y="1110525"/>
            <a:ext cx="7410600" cy="1635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Variability in soils = </a:t>
            </a:r>
            <a:r>
              <a:rPr lang="en"/>
              <a:t>F(Climate, topography, organisms, parent material, time of formation)</a:t>
            </a:r>
            <a:endParaRPr/>
          </a:p>
        </p:txBody>
      </p:sp>
      <p:sp>
        <p:nvSpPr>
          <p:cNvPr id="101" name="Google Shape;101;p18"/>
          <p:cNvSpPr txBox="1"/>
          <p:nvPr/>
        </p:nvSpPr>
        <p:spPr>
          <a:xfrm>
            <a:off x="1934775" y="571725"/>
            <a:ext cx="34107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t>geochemistry</a:t>
            </a:r>
            <a:endParaRPr sz="2300"/>
          </a:p>
        </p:txBody>
      </p:sp>
      <p:cxnSp>
        <p:nvCxnSpPr>
          <p:cNvPr id="102" name="Google Shape;102;p18"/>
          <p:cNvCxnSpPr/>
          <p:nvPr/>
        </p:nvCxnSpPr>
        <p:spPr>
          <a:xfrm flipH="1" rot="10800000">
            <a:off x="3098875" y="991650"/>
            <a:ext cx="124800" cy="291300"/>
          </a:xfrm>
          <a:prstGeom prst="straightConnector1">
            <a:avLst/>
          </a:prstGeom>
          <a:noFill/>
          <a:ln cap="flat" cmpd="sng" w="38100">
            <a:solidFill>
              <a:srgbClr val="FF0000"/>
            </a:solidFill>
            <a:prstDash val="solid"/>
            <a:round/>
            <a:headEnd len="med" w="med" type="none"/>
            <a:tailEnd len="med" w="med" type="none"/>
          </a:ln>
        </p:spPr>
      </p:cxnSp>
      <p:cxnSp>
        <p:nvCxnSpPr>
          <p:cNvPr id="103" name="Google Shape;103;p18"/>
          <p:cNvCxnSpPr/>
          <p:nvPr/>
        </p:nvCxnSpPr>
        <p:spPr>
          <a:xfrm rot="10800000">
            <a:off x="3224025" y="970950"/>
            <a:ext cx="82800" cy="312000"/>
          </a:xfrm>
          <a:prstGeom prst="straightConnector1">
            <a:avLst/>
          </a:prstGeom>
          <a:noFill/>
          <a:ln cap="flat" cmpd="sng" w="38100">
            <a:solidFill>
              <a:srgbClr val="FF0000"/>
            </a:solidFill>
            <a:prstDash val="solid"/>
            <a:round/>
            <a:headEnd len="med" w="med" type="none"/>
            <a:tailEnd len="med" w="med" type="none"/>
          </a:ln>
        </p:spPr>
      </p:cxnSp>
      <p:sp>
        <p:nvSpPr>
          <p:cNvPr id="104" name="Google Shape;104;p18"/>
          <p:cNvSpPr txBox="1"/>
          <p:nvPr/>
        </p:nvSpPr>
        <p:spPr>
          <a:xfrm>
            <a:off x="1705400" y="3050550"/>
            <a:ext cx="53652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t>Principal</a:t>
            </a:r>
            <a:r>
              <a:rPr lang="en" sz="2900"/>
              <a:t> Component Analysis!</a:t>
            </a:r>
            <a:endParaRPr sz="2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a:t>
            </a:r>
            <a:endParaRPr/>
          </a:p>
        </p:txBody>
      </p:sp>
      <p:cxnSp>
        <p:nvCxnSpPr>
          <p:cNvPr id="110" name="Google Shape;110;p19"/>
          <p:cNvCxnSpPr/>
          <p:nvPr/>
        </p:nvCxnSpPr>
        <p:spPr>
          <a:xfrm rot="10800000">
            <a:off x="2745075" y="1081875"/>
            <a:ext cx="41700" cy="2523300"/>
          </a:xfrm>
          <a:prstGeom prst="straightConnector1">
            <a:avLst/>
          </a:prstGeom>
          <a:noFill/>
          <a:ln cap="flat" cmpd="sng" w="38100">
            <a:solidFill>
              <a:srgbClr val="FF0000"/>
            </a:solidFill>
            <a:prstDash val="solid"/>
            <a:round/>
            <a:headEnd len="med" w="med" type="none"/>
            <a:tailEnd len="med" w="med" type="triangle"/>
          </a:ln>
        </p:spPr>
      </p:cxnSp>
      <p:cxnSp>
        <p:nvCxnSpPr>
          <p:cNvPr id="111" name="Google Shape;111;p19"/>
          <p:cNvCxnSpPr/>
          <p:nvPr/>
        </p:nvCxnSpPr>
        <p:spPr>
          <a:xfrm>
            <a:off x="2800650" y="3605100"/>
            <a:ext cx="3535200" cy="0"/>
          </a:xfrm>
          <a:prstGeom prst="straightConnector1">
            <a:avLst/>
          </a:prstGeom>
          <a:noFill/>
          <a:ln cap="flat" cmpd="sng" w="38100">
            <a:solidFill>
              <a:srgbClr val="FF0000"/>
            </a:solidFill>
            <a:prstDash val="solid"/>
            <a:round/>
            <a:headEnd len="med" w="med" type="none"/>
            <a:tailEnd len="med" w="med" type="triangle"/>
          </a:ln>
        </p:spPr>
      </p:cxnSp>
      <p:sp>
        <p:nvSpPr>
          <p:cNvPr id="112" name="Google Shape;112;p19"/>
          <p:cNvSpPr txBox="1"/>
          <p:nvPr/>
        </p:nvSpPr>
        <p:spPr>
          <a:xfrm>
            <a:off x="3050225" y="3785350"/>
            <a:ext cx="289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Climate/Weathering</a:t>
            </a:r>
            <a:endParaRPr b="1" sz="1800"/>
          </a:p>
        </p:txBody>
      </p:sp>
      <p:sp>
        <p:nvSpPr>
          <p:cNvPr id="113" name="Google Shape;113;p19"/>
          <p:cNvSpPr txBox="1"/>
          <p:nvPr/>
        </p:nvSpPr>
        <p:spPr>
          <a:xfrm rot="-5400712">
            <a:off x="928956" y="2008215"/>
            <a:ext cx="289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Geochemical indices</a:t>
            </a:r>
            <a:endParaRPr b="1" sz="1800"/>
          </a:p>
        </p:txBody>
      </p:sp>
      <p:sp>
        <p:nvSpPr>
          <p:cNvPr id="114" name="Google Shape;114;p19"/>
          <p:cNvSpPr txBox="1"/>
          <p:nvPr/>
        </p:nvSpPr>
        <p:spPr>
          <a:xfrm>
            <a:off x="3549300" y="1622575"/>
            <a:ext cx="1344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800"/>
              <a:t>   </a:t>
            </a:r>
            <a:r>
              <a:rPr lang="en" sz="4800"/>
              <a:t>?</a:t>
            </a:r>
            <a:endParaRPr sz="4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a:t>
            </a:r>
            <a:endParaRPr/>
          </a:p>
        </p:txBody>
      </p:sp>
      <p:sp>
        <p:nvSpPr>
          <p:cNvPr id="120" name="Google Shape;12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Compiled soil geochemistry, climate, topography, elevation data for ~1000 soils.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Excluded</a:t>
            </a:r>
            <a:r>
              <a:rPr lang="en"/>
              <a:t> soils disturbed by human activity.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Excluded soils that had incomplete geochemical or soil type information.</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a:t>
            </a:r>
            <a:endParaRPr/>
          </a:p>
        </p:txBody>
      </p:sp>
      <p:pic>
        <p:nvPicPr>
          <p:cNvPr id="126" name="Google Shape;126;p21"/>
          <p:cNvPicPr preferRelativeResize="0"/>
          <p:nvPr/>
        </p:nvPicPr>
        <p:blipFill>
          <a:blip r:embed="rId3">
            <a:alphaModFix/>
          </a:blip>
          <a:stretch>
            <a:fillRect/>
          </a:stretch>
        </p:blipFill>
        <p:spPr>
          <a:xfrm>
            <a:off x="152400" y="1087025"/>
            <a:ext cx="8839199" cy="26356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